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38" d="100"/>
          <a:sy n="38" d="100"/>
        </p:scale>
        <p:origin x="-1410"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29F9C52F-740F-4ED6-B527-04610B9D60F9}" type="datetimeFigureOut">
              <a:rPr lang="id-ID" smtClean="0"/>
              <a:t>12/07/2021</a:t>
            </a:fld>
            <a:endParaRPr lang="id-ID"/>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id-ID"/>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4DACEC8C-46CF-4B55-8DBD-87C2835BEEE9}" type="slidenum">
              <a:rPr lang="id-ID" smtClean="0"/>
              <a:t>‹#›</a:t>
            </a:fld>
            <a:endParaRPr lang="id-ID"/>
          </a:p>
        </p:txBody>
      </p:sp>
    </p:spTree>
  </p:cSld>
  <p:clrMapOvr>
    <a:overrideClrMapping bg1="lt1" tx1="dk1" bg2="lt2" tx2="dk2" accent1="accent1" accent2="accent2" accent3="accent3" accent4="accent4" accent5="accent5" accent6="accent6" hlink="hlink" folHlink="folHlink"/>
  </p:clrMapOvr>
  <p:transition>
    <p:dissolve/>
    <p:sndAc>
      <p:stSnd>
        <p:snd r:embed="rId1" name="chimes.wav" builtIn="1"/>
      </p:stSnd>
    </p:sndAc>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9F9C52F-740F-4ED6-B527-04610B9D60F9}" type="datetimeFigureOut">
              <a:rPr lang="id-ID" smtClean="0"/>
              <a:t>12/07/2021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4DACEC8C-46CF-4B55-8DBD-87C2835BEEE9}" type="slidenum">
              <a:rPr lang="id-ID" smtClean="0"/>
              <a:t>‹#›</a:t>
            </a:fld>
            <a:endParaRPr lang="id-ID"/>
          </a:p>
        </p:txBody>
      </p:sp>
    </p:spTree>
  </p:cSld>
  <p:clrMapOvr>
    <a:masterClrMapping/>
  </p:clrMapOvr>
  <p:transition>
    <p:dissolve/>
    <p:sndAc>
      <p:stSnd>
        <p:snd r:embed="rId1" name="chimes.wav" builtIn="1"/>
      </p:stSnd>
    </p:sndAc>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9F9C52F-740F-4ED6-B527-04610B9D60F9}" type="datetimeFigureOut">
              <a:rPr lang="id-ID" smtClean="0"/>
              <a:t>12/07/2021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4DACEC8C-46CF-4B55-8DBD-87C2835BEEE9}" type="slidenum">
              <a:rPr lang="id-ID" smtClean="0"/>
              <a:t>‹#›</a:t>
            </a:fld>
            <a:endParaRPr lang="id-ID"/>
          </a:p>
        </p:txBody>
      </p:sp>
    </p:spTree>
  </p:cSld>
  <p:clrMapOvr>
    <a:masterClrMapping/>
  </p:clrMapOvr>
  <p:transition>
    <p:dissolve/>
    <p:sndAc>
      <p:stSnd>
        <p:snd r:embed="rId1" name="chimes.wav" builtIn="1"/>
      </p:stSnd>
    </p:sndAc>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29F9C52F-740F-4ED6-B527-04610B9D60F9}" type="datetimeFigureOut">
              <a:rPr lang="id-ID" smtClean="0"/>
              <a:t>12/07/2021</a:t>
            </a:fld>
            <a:endParaRPr lang="id-ID"/>
          </a:p>
        </p:txBody>
      </p:sp>
      <p:sp>
        <p:nvSpPr>
          <p:cNvPr id="9" name="Slide Number Placeholder 8"/>
          <p:cNvSpPr>
            <a:spLocks noGrp="1"/>
          </p:cNvSpPr>
          <p:nvPr>
            <p:ph type="sldNum" sz="quarter" idx="15"/>
          </p:nvPr>
        </p:nvSpPr>
        <p:spPr/>
        <p:txBody>
          <a:bodyPr rtlCol="0"/>
          <a:lstStyle/>
          <a:p>
            <a:fld id="{4DACEC8C-46CF-4B55-8DBD-87C2835BEEE9}" type="slidenum">
              <a:rPr lang="id-ID" smtClean="0"/>
              <a:t>‹#›</a:t>
            </a:fld>
            <a:endParaRPr lang="id-ID"/>
          </a:p>
        </p:txBody>
      </p:sp>
      <p:sp>
        <p:nvSpPr>
          <p:cNvPr id="10" name="Footer Placeholder 9"/>
          <p:cNvSpPr>
            <a:spLocks noGrp="1"/>
          </p:cNvSpPr>
          <p:nvPr>
            <p:ph type="ftr" sz="quarter" idx="16"/>
          </p:nvPr>
        </p:nvSpPr>
        <p:spPr/>
        <p:txBody>
          <a:bodyPr rtlCol="0"/>
          <a:lstStyle/>
          <a:p>
            <a:endParaRPr lang="id-ID"/>
          </a:p>
        </p:txBody>
      </p:sp>
    </p:spTree>
  </p:cSld>
  <p:clrMapOvr>
    <a:masterClrMapping/>
  </p:clrMapOvr>
  <p:transition>
    <p:dissolve/>
    <p:sndAc>
      <p:stSnd>
        <p:snd r:embed="rId1" name="chimes.wav" builtIn="1"/>
      </p:stSnd>
    </p:sndAc>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29F9C52F-740F-4ED6-B527-04610B9D60F9}" type="datetimeFigureOut">
              <a:rPr lang="id-ID" smtClean="0"/>
              <a:t>12/07/2021</a:t>
            </a:fld>
            <a:endParaRPr lang="id-ID"/>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id-ID"/>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4DACEC8C-46CF-4B55-8DBD-87C2835BEEE9}" type="slidenum">
              <a:rPr lang="id-ID" smtClean="0"/>
              <a:t>‹#›</a:t>
            </a:fld>
            <a:endParaRPr lang="id-ID"/>
          </a:p>
        </p:txBody>
      </p:sp>
    </p:spTree>
  </p:cSld>
  <p:clrMapOvr>
    <a:overrideClrMapping bg1="dk1" tx1="lt1" bg2="dk2" tx2="lt2" accent1="accent1" accent2="accent2" accent3="accent3" accent4="accent4" accent5="accent5" accent6="accent6" hlink="hlink" folHlink="folHlink"/>
  </p:clrMapOvr>
  <p:transition>
    <p:dissolve/>
    <p:sndAc>
      <p:stSnd>
        <p:snd r:embed="rId1" name="chimes.wav" builtIn="1"/>
      </p:stSnd>
    </p:sndAc>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29F9C52F-740F-4ED6-B527-04610B9D60F9}" type="datetimeFigureOut">
              <a:rPr lang="id-ID" smtClean="0"/>
              <a:t>12/07/2021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4DACEC8C-46CF-4B55-8DBD-87C2835BEEE9}" type="slidenum">
              <a:rPr lang="id-ID" smtClean="0"/>
              <a:t>‹#›</a:t>
            </a:fld>
            <a:endParaRPr lang="id-ID"/>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transition>
    <p:dissolve/>
    <p:sndAc>
      <p:stSnd>
        <p:snd r:embed="rId1" name="chimes.wav" builtIn="1"/>
      </p:stSnd>
    </p:sndAc>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29F9C52F-740F-4ED6-B527-04610B9D60F9}" type="datetimeFigureOut">
              <a:rPr lang="id-ID" smtClean="0"/>
              <a:t>12/07/2021</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4DACEC8C-46CF-4B55-8DBD-87C2835BEEE9}" type="slidenum">
              <a:rPr lang="id-ID" smtClean="0"/>
              <a:t>‹#›</a:t>
            </a:fld>
            <a:endParaRPr lang="id-ID"/>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transition>
    <p:dissolve/>
    <p:sndAc>
      <p:stSnd>
        <p:snd r:embed="rId1" name="chimes.wav" builtIn="1"/>
      </p:stSnd>
    </p:sndAc>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29F9C52F-740F-4ED6-B527-04610B9D60F9}" type="datetimeFigureOut">
              <a:rPr lang="id-ID" smtClean="0"/>
              <a:t>12/07/2021</a:t>
            </a:fld>
            <a:endParaRPr lang="id-ID"/>
          </a:p>
        </p:txBody>
      </p:sp>
      <p:sp>
        <p:nvSpPr>
          <p:cNvPr id="7" name="Slide Number Placeholder 6"/>
          <p:cNvSpPr>
            <a:spLocks noGrp="1"/>
          </p:cNvSpPr>
          <p:nvPr>
            <p:ph type="sldNum" sz="quarter" idx="11"/>
          </p:nvPr>
        </p:nvSpPr>
        <p:spPr/>
        <p:txBody>
          <a:bodyPr rtlCol="0"/>
          <a:lstStyle/>
          <a:p>
            <a:fld id="{4DACEC8C-46CF-4B55-8DBD-87C2835BEEE9}" type="slidenum">
              <a:rPr lang="id-ID" smtClean="0"/>
              <a:t>‹#›</a:t>
            </a:fld>
            <a:endParaRPr lang="id-ID"/>
          </a:p>
        </p:txBody>
      </p:sp>
      <p:sp>
        <p:nvSpPr>
          <p:cNvPr id="8" name="Footer Placeholder 7"/>
          <p:cNvSpPr>
            <a:spLocks noGrp="1"/>
          </p:cNvSpPr>
          <p:nvPr>
            <p:ph type="ftr" sz="quarter" idx="12"/>
          </p:nvPr>
        </p:nvSpPr>
        <p:spPr/>
        <p:txBody>
          <a:bodyPr rtlCol="0"/>
          <a:lstStyle/>
          <a:p>
            <a:endParaRPr lang="id-ID"/>
          </a:p>
        </p:txBody>
      </p:sp>
    </p:spTree>
  </p:cSld>
  <p:clrMapOvr>
    <a:masterClrMapping/>
  </p:clrMapOvr>
  <p:transition>
    <p:dissolve/>
    <p:sndAc>
      <p:stSnd>
        <p:snd r:embed="rId1" name="chimes.wav" builtIn="1"/>
      </p:stSnd>
    </p:sndAc>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9F9C52F-740F-4ED6-B527-04610B9D60F9}" type="datetimeFigureOut">
              <a:rPr lang="id-ID" smtClean="0"/>
              <a:t>12/07/2021</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4DACEC8C-46CF-4B55-8DBD-87C2835BEEE9}" type="slidenum">
              <a:rPr lang="id-ID" smtClean="0"/>
              <a:t>‹#›</a:t>
            </a:fld>
            <a:endParaRPr lang="id-ID"/>
          </a:p>
        </p:txBody>
      </p:sp>
    </p:spTree>
  </p:cSld>
  <p:clrMapOvr>
    <a:masterClrMapping/>
  </p:clrMapOvr>
  <p:transition>
    <p:dissolve/>
    <p:sndAc>
      <p:stSnd>
        <p:snd r:embed="rId1" name="chimes.wav" builtIn="1"/>
      </p:stSnd>
    </p:sndAc>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29F9C52F-740F-4ED6-B527-04610B9D60F9}" type="datetimeFigureOut">
              <a:rPr lang="id-ID" smtClean="0"/>
              <a:t>12/07/2021</a:t>
            </a:fld>
            <a:endParaRPr lang="id-ID"/>
          </a:p>
        </p:txBody>
      </p:sp>
      <p:sp>
        <p:nvSpPr>
          <p:cNvPr id="22" name="Slide Number Placeholder 21"/>
          <p:cNvSpPr>
            <a:spLocks noGrp="1"/>
          </p:cNvSpPr>
          <p:nvPr>
            <p:ph type="sldNum" sz="quarter" idx="15"/>
          </p:nvPr>
        </p:nvSpPr>
        <p:spPr/>
        <p:txBody>
          <a:bodyPr rtlCol="0"/>
          <a:lstStyle/>
          <a:p>
            <a:fld id="{4DACEC8C-46CF-4B55-8DBD-87C2835BEEE9}" type="slidenum">
              <a:rPr lang="id-ID" smtClean="0"/>
              <a:t>‹#›</a:t>
            </a:fld>
            <a:endParaRPr lang="id-ID"/>
          </a:p>
        </p:txBody>
      </p:sp>
      <p:sp>
        <p:nvSpPr>
          <p:cNvPr id="23" name="Footer Placeholder 22"/>
          <p:cNvSpPr>
            <a:spLocks noGrp="1"/>
          </p:cNvSpPr>
          <p:nvPr>
            <p:ph type="ftr" sz="quarter" idx="16"/>
          </p:nvPr>
        </p:nvSpPr>
        <p:spPr/>
        <p:txBody>
          <a:bodyPr rtlCol="0"/>
          <a:lstStyle/>
          <a:p>
            <a:endParaRPr lang="id-ID"/>
          </a:p>
        </p:txBody>
      </p:sp>
    </p:spTree>
  </p:cSld>
  <p:clrMapOvr>
    <a:overrideClrMapping bg1="lt1" tx1="dk1" bg2="lt2" tx2="dk2" accent1="accent1" accent2="accent2" accent3="accent3" accent4="accent4" accent5="accent5" accent6="accent6" hlink="hlink" folHlink="folHlink"/>
  </p:clrMapOvr>
  <p:transition>
    <p:dissolve/>
    <p:sndAc>
      <p:stSnd>
        <p:snd r:embed="rId1" name="chimes.wav" builtIn="1"/>
      </p:stSnd>
    </p:sndAc>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29F9C52F-740F-4ED6-B527-04610B9D60F9}" type="datetimeFigureOut">
              <a:rPr lang="id-ID" smtClean="0"/>
              <a:t>12/07/2021</a:t>
            </a:fld>
            <a:endParaRPr lang="id-ID"/>
          </a:p>
        </p:txBody>
      </p:sp>
      <p:sp>
        <p:nvSpPr>
          <p:cNvPr id="18" name="Slide Number Placeholder 17"/>
          <p:cNvSpPr>
            <a:spLocks noGrp="1"/>
          </p:cNvSpPr>
          <p:nvPr>
            <p:ph type="sldNum" sz="quarter" idx="11"/>
          </p:nvPr>
        </p:nvSpPr>
        <p:spPr/>
        <p:txBody>
          <a:bodyPr rtlCol="0"/>
          <a:lstStyle/>
          <a:p>
            <a:fld id="{4DACEC8C-46CF-4B55-8DBD-87C2835BEEE9}" type="slidenum">
              <a:rPr lang="id-ID" smtClean="0"/>
              <a:t>‹#›</a:t>
            </a:fld>
            <a:endParaRPr lang="id-ID"/>
          </a:p>
        </p:txBody>
      </p:sp>
      <p:sp>
        <p:nvSpPr>
          <p:cNvPr id="21" name="Footer Placeholder 20"/>
          <p:cNvSpPr>
            <a:spLocks noGrp="1"/>
          </p:cNvSpPr>
          <p:nvPr>
            <p:ph type="ftr" sz="quarter" idx="12"/>
          </p:nvPr>
        </p:nvSpPr>
        <p:spPr/>
        <p:txBody>
          <a:bodyPr rtlCol="0"/>
          <a:lstStyle/>
          <a:p>
            <a:endParaRPr lang="id-ID"/>
          </a:p>
        </p:txBody>
      </p:sp>
    </p:spTree>
  </p:cSld>
  <p:clrMapOvr>
    <a:masterClrMapping/>
  </p:clrMapOvr>
  <p:transition>
    <p:dissolve/>
    <p:sndAc>
      <p:stSnd>
        <p:snd r:embed="rId1" name="chimes.wav" builtIn="1"/>
      </p:stSnd>
    </p:sndAc>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audio" Target="../media/audio1.wav"/><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29F9C52F-740F-4ED6-B527-04610B9D60F9}" type="datetimeFigureOut">
              <a:rPr lang="id-ID" smtClean="0"/>
              <a:t>12/07/2021</a:t>
            </a:fld>
            <a:endParaRPr lang="id-ID"/>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id-ID"/>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4DACEC8C-46CF-4B55-8DBD-87C2835BEEE9}" type="slidenum">
              <a:rPr lang="id-ID" smtClean="0"/>
              <a:t>‹#›</a:t>
            </a:fld>
            <a:endParaRPr lang="id-ID"/>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ransition>
    <p:dissolve/>
    <p:sndAc>
      <p:stSnd>
        <p:snd r:embed="rId13" name="chimes.wav" builtIn="1"/>
      </p:stSnd>
    </p:sndAc>
  </p:transition>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1142985"/>
            <a:ext cx="8458200" cy="1428760"/>
          </a:xfrm>
        </p:spPr>
        <p:txBody>
          <a:bodyPr>
            <a:normAutofit/>
          </a:bodyPr>
          <a:lstStyle/>
          <a:p>
            <a:r>
              <a:rPr lang="id-ID" sz="4400" dirty="0" smtClean="0"/>
              <a:t>Wawasan Wiyata Mandala</a:t>
            </a:r>
            <a:endParaRPr lang="id-ID" sz="4400" dirty="0"/>
          </a:p>
        </p:txBody>
      </p:sp>
      <p:sp>
        <p:nvSpPr>
          <p:cNvPr id="3" name="Subtitle 2"/>
          <p:cNvSpPr>
            <a:spLocks noGrp="1"/>
          </p:cNvSpPr>
          <p:nvPr>
            <p:ph type="subTitle" idx="1"/>
          </p:nvPr>
        </p:nvSpPr>
        <p:spPr>
          <a:xfrm>
            <a:off x="381000" y="3886200"/>
            <a:ext cx="8458200" cy="1614502"/>
          </a:xfrm>
        </p:spPr>
        <p:txBody>
          <a:bodyPr>
            <a:normAutofit/>
          </a:bodyPr>
          <a:lstStyle/>
          <a:p>
            <a:r>
              <a:rPr lang="id-ID" sz="3200" dirty="0" smtClean="0"/>
              <a:t>Oleh Titik Kristinawati</a:t>
            </a:r>
            <a:endParaRPr lang="id-ID" sz="3200" dirty="0"/>
          </a:p>
        </p:txBody>
      </p:sp>
    </p:spTree>
  </p:cSld>
  <p:clrMapOvr>
    <a:masterClrMapping/>
  </p:clrMapOvr>
  <p:transition>
    <p:dissolve/>
    <p:sndAc>
      <p:stSnd>
        <p:snd r:embed="rId2" name="chimes.wav" builtIn="1"/>
      </p:stSnd>
    </p:sndAc>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501090" cy="1357298"/>
          </a:xfrm>
        </p:spPr>
        <p:txBody>
          <a:bodyPr>
            <a:normAutofit fontScale="90000"/>
          </a:bodyPr>
          <a:lstStyle/>
          <a:p>
            <a:r>
              <a:rPr lang="id-ID" b="1" dirty="0" smtClean="0"/>
              <a:t/>
            </a:r>
            <a:br>
              <a:rPr lang="id-ID" b="1" dirty="0" smtClean="0"/>
            </a:br>
            <a:r>
              <a:rPr lang="id-ID" b="1" dirty="0" smtClean="0"/>
              <a:t>ARTI </a:t>
            </a:r>
            <a:r>
              <a:rPr lang="id-ID" b="1" dirty="0" smtClean="0"/>
              <a:t>DAN MAKNA WAWASAN WIYATA MANDALA</a:t>
            </a:r>
            <a:r>
              <a:rPr lang="id-ID" dirty="0" smtClean="0"/>
              <a:t/>
            </a:r>
            <a:br>
              <a:rPr lang="id-ID" dirty="0" smtClean="0"/>
            </a:br>
            <a:endParaRPr lang="id-ID" dirty="0"/>
          </a:p>
        </p:txBody>
      </p:sp>
      <p:sp>
        <p:nvSpPr>
          <p:cNvPr id="3" name="Content Placeholder 2"/>
          <p:cNvSpPr>
            <a:spLocks noGrp="1"/>
          </p:cNvSpPr>
          <p:nvPr>
            <p:ph sz="quarter" idx="1"/>
          </p:nvPr>
        </p:nvSpPr>
        <p:spPr>
          <a:xfrm>
            <a:off x="0" y="1214422"/>
            <a:ext cx="8786842" cy="5643578"/>
          </a:xfrm>
        </p:spPr>
        <p:txBody>
          <a:bodyPr>
            <a:normAutofit fontScale="92500" lnSpcReduction="10000"/>
          </a:bodyPr>
          <a:lstStyle/>
          <a:p>
            <a:r>
              <a:rPr lang="id-ID" dirty="0" smtClean="0"/>
              <a:t>Wawasan </a:t>
            </a:r>
            <a:r>
              <a:rPr lang="id-ID" dirty="0" smtClean="0"/>
              <a:t>: Suatu pandangan atau sikap yang mendalam terhadap suatu hakikat. Wiyata : Pendidikan Mandala : Tempat atau lingkungan Wiyata mandala adalah sikap menghargai dan bertanggung jawab terhadap lingkungan sekolah sebagai tempat menuntut ilmu pengetahuan. Unsur-unsur wiyata mandala:</a:t>
            </a:r>
          </a:p>
          <a:p>
            <a:pPr lvl="1"/>
            <a:r>
              <a:rPr lang="id-ID" dirty="0" smtClean="0"/>
              <a:t>Sekolah merupakan lingkungan pendidikan</a:t>
            </a:r>
          </a:p>
          <a:p>
            <a:pPr lvl="1"/>
            <a:r>
              <a:rPr lang="id-ID" dirty="0" smtClean="0"/>
              <a:t>Kepala sekolah mempunyai wewenang dan tanggung jawab penuh atas    penyelenggaraan pendidikan dalam lingkungan sekolah.</a:t>
            </a:r>
          </a:p>
          <a:p>
            <a:pPr lvl="1"/>
            <a:r>
              <a:rPr lang="id-ID" dirty="0" smtClean="0"/>
              <a:t>Antara guru dan orang tua siswa harus ada saling pengertian dan kerjasama erat untuk mengemban tugas pendidikan (hubungan yang serasi)</a:t>
            </a:r>
          </a:p>
          <a:p>
            <a:pPr lvl="1"/>
            <a:r>
              <a:rPr lang="id-ID" dirty="0" smtClean="0"/>
              <a:t>Warga sekolah di dalam maupun di luar sekolah harus menjunjung tinggi martabat dan citra guru.</a:t>
            </a:r>
          </a:p>
          <a:p>
            <a:pPr lvl="1"/>
            <a:r>
              <a:rPr lang="id-ID" dirty="0" smtClean="0"/>
              <a:t>Sekolah harus bertumpu pada masyarakat sekitarnya dan mendukung antarwarga.</a:t>
            </a:r>
          </a:p>
          <a:p>
            <a:r>
              <a:rPr lang="id-ID" dirty="0" smtClean="0"/>
              <a:t> </a:t>
            </a:r>
          </a:p>
          <a:p>
            <a:endParaRPr lang="id-ID" dirty="0"/>
          </a:p>
        </p:txBody>
      </p:sp>
    </p:spTree>
  </p:cSld>
  <p:clrMapOvr>
    <a:masterClrMapping/>
  </p:clrMapOvr>
  <p:transition>
    <p:dissolve/>
    <p:sndAc>
      <p:stSnd>
        <p:snd r:embed="rId2" name="chimes.wav" builtIn="1"/>
      </p:stSnd>
    </p:sndAc>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SEKOLAH DAN FUNGSINYA</a:t>
            </a:r>
            <a:br>
              <a:rPr lang="id-ID" dirty="0" smtClean="0"/>
            </a:br>
            <a:endParaRPr lang="id-ID" dirty="0"/>
          </a:p>
        </p:txBody>
      </p:sp>
      <p:sp>
        <p:nvSpPr>
          <p:cNvPr id="3" name="Content Placeholder 2"/>
          <p:cNvSpPr>
            <a:spLocks noGrp="1"/>
          </p:cNvSpPr>
          <p:nvPr>
            <p:ph sz="quarter" idx="1"/>
          </p:nvPr>
        </p:nvSpPr>
        <p:spPr/>
        <p:txBody>
          <a:bodyPr>
            <a:normAutofit/>
          </a:bodyPr>
          <a:lstStyle/>
          <a:p>
            <a:r>
              <a:rPr lang="id-ID" dirty="0" smtClean="0"/>
              <a:t>Sekolah </a:t>
            </a:r>
            <a:r>
              <a:rPr lang="id-ID" dirty="0" smtClean="0"/>
              <a:t>merupakan tempat penyelenggaraan PBM, menanamkan dan mengembangkan berbagai nilai, ilmu pengetahuan, teknologi dan keterampilan. Sekolah merupakan lembaga pendidikan formal tempat berlangsungnya PBM untuk membina dan mengembangkan:</a:t>
            </a:r>
          </a:p>
          <a:p>
            <a:r>
              <a:rPr lang="id-ID" dirty="0" smtClean="0"/>
              <a:t>Ilmu pengetahuan dan teknologi</a:t>
            </a:r>
          </a:p>
          <a:p>
            <a:r>
              <a:rPr lang="id-ID" dirty="0" smtClean="0"/>
              <a:t>Pandangan hidup/kepribadian</a:t>
            </a:r>
          </a:p>
          <a:p>
            <a:r>
              <a:rPr lang="id-ID" dirty="0" smtClean="0"/>
              <a:t>Hubungan antara manusia dengan lingkungan atau manusia dengan Tuhannya</a:t>
            </a:r>
          </a:p>
          <a:p>
            <a:r>
              <a:rPr lang="id-ID" dirty="0" smtClean="0"/>
              <a:t>Kemampuan berkarya.  </a:t>
            </a:r>
          </a:p>
          <a:p>
            <a:r>
              <a:rPr lang="id-ID" dirty="0" smtClean="0"/>
              <a:t> </a:t>
            </a:r>
          </a:p>
          <a:p>
            <a:endParaRPr lang="id-ID" dirty="0"/>
          </a:p>
        </p:txBody>
      </p:sp>
    </p:spTree>
  </p:cSld>
  <p:clrMapOvr>
    <a:masterClrMapping/>
  </p:clrMapOvr>
  <p:transition>
    <p:dissolve/>
    <p:sndAc>
      <p:stSnd>
        <p:snd r:embed="rId2" name="chimes.wav" builtIn="1"/>
      </p:stSnd>
    </p:sndAc>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FUNGSI SEKOLAH</a:t>
            </a:r>
            <a:br>
              <a:rPr lang="id-ID" dirty="0" smtClean="0"/>
            </a:br>
            <a:endParaRPr lang="id-ID" dirty="0"/>
          </a:p>
        </p:txBody>
      </p:sp>
      <p:sp>
        <p:nvSpPr>
          <p:cNvPr id="3" name="Content Placeholder 2"/>
          <p:cNvSpPr>
            <a:spLocks noGrp="1"/>
          </p:cNvSpPr>
          <p:nvPr>
            <p:ph sz="quarter" idx="1"/>
          </p:nvPr>
        </p:nvSpPr>
        <p:spPr>
          <a:xfrm>
            <a:off x="457200" y="1500174"/>
            <a:ext cx="8115328" cy="5000660"/>
          </a:xfrm>
        </p:spPr>
        <p:txBody>
          <a:bodyPr/>
          <a:lstStyle/>
          <a:p>
            <a:r>
              <a:rPr lang="id-ID" dirty="0" smtClean="0"/>
              <a:t>Fungsi </a:t>
            </a:r>
            <a:r>
              <a:rPr lang="id-ID" dirty="0" smtClean="0"/>
              <a:t>sekolah adalah sebagai tempat masyarakat belajar karena memiliki aturan/tata tertib kehidupan yang mengatur hubungan antara guru, pengelola pendidikan siswa dalam PBM untuk mencapai tujuan pendidikan yang telah ditetapkan dlam suasana yang dinamis.</a:t>
            </a:r>
          </a:p>
          <a:p>
            <a:endParaRPr lang="id-ID" dirty="0"/>
          </a:p>
        </p:txBody>
      </p:sp>
    </p:spTree>
  </p:cSld>
  <p:clrMapOvr>
    <a:masterClrMapping/>
  </p:clrMapOvr>
  <p:transition>
    <p:dissolve/>
    <p:sndAc>
      <p:stSnd>
        <p:snd r:embed="rId2" name="chimes.wav" builtIn="1"/>
      </p:stSnd>
    </p:sndAc>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368412"/>
          </a:xfrm>
        </p:spPr>
        <p:txBody>
          <a:bodyPr>
            <a:normAutofit fontScale="90000"/>
          </a:bodyPr>
          <a:lstStyle/>
          <a:p>
            <a:r>
              <a:rPr lang="id-ID" dirty="0" smtClean="0"/>
              <a:t>CIRI-CIRI SEKOLAH SEBAGAI MASYARALAT BELAJAr</a:t>
            </a:r>
            <a:br>
              <a:rPr lang="id-ID" dirty="0" smtClean="0"/>
            </a:br>
            <a:endParaRPr lang="id-ID" dirty="0"/>
          </a:p>
        </p:txBody>
      </p:sp>
      <p:sp>
        <p:nvSpPr>
          <p:cNvPr id="3" name="Content Placeholder 2"/>
          <p:cNvSpPr>
            <a:spLocks noGrp="1"/>
          </p:cNvSpPr>
          <p:nvPr>
            <p:ph sz="quarter" idx="1"/>
          </p:nvPr>
        </p:nvSpPr>
        <p:spPr>
          <a:xfrm>
            <a:off x="457200" y="1600200"/>
            <a:ext cx="8115328" cy="4873752"/>
          </a:xfrm>
        </p:spPr>
        <p:txBody>
          <a:bodyPr/>
          <a:lstStyle/>
          <a:p>
            <a:endParaRPr lang="id-ID" dirty="0" smtClean="0"/>
          </a:p>
          <a:p>
            <a:r>
              <a:rPr lang="id-ID" dirty="0" smtClean="0"/>
              <a:t>Ciri-ciri </a:t>
            </a:r>
            <a:r>
              <a:rPr lang="id-ID" dirty="0" smtClean="0"/>
              <a:t>sekolah sebagai masyarakat belajar adalah :</a:t>
            </a:r>
          </a:p>
          <a:p>
            <a:r>
              <a:rPr lang="id-ID" dirty="0" smtClean="0"/>
              <a:t>Ada guru dan siswa, timbulnya PBM yang tertib</a:t>
            </a:r>
          </a:p>
          <a:p>
            <a:r>
              <a:rPr lang="id-ID" dirty="0" smtClean="0"/>
              <a:t>Tercapainya masyarakat yang sadar, mau belajar dan bekerja keras.</a:t>
            </a:r>
          </a:p>
          <a:p>
            <a:r>
              <a:rPr lang="id-ID" dirty="0" smtClean="0"/>
              <a:t>Terbentuknya manusia Indonesia seutuhnya.</a:t>
            </a:r>
          </a:p>
          <a:p>
            <a:r>
              <a:rPr lang="id-ID" dirty="0" smtClean="0"/>
              <a:t> </a:t>
            </a:r>
          </a:p>
          <a:p>
            <a:endParaRPr lang="id-ID" dirty="0"/>
          </a:p>
        </p:txBody>
      </p:sp>
    </p:spTree>
  </p:cSld>
  <p:clrMapOvr>
    <a:masterClrMapping/>
  </p:clrMapOvr>
  <p:transition>
    <p:dissolve/>
    <p:sndAc>
      <p:stSnd>
        <p:snd r:embed="rId2" name="chimes.wav" builtIn="1"/>
      </p:stSnd>
    </p:sndAc>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PRINSIP SEKOLAH</a:t>
            </a:r>
            <a:br>
              <a:rPr lang="id-ID" dirty="0" smtClean="0"/>
            </a:br>
            <a:endParaRPr lang="id-ID" dirty="0"/>
          </a:p>
        </p:txBody>
      </p:sp>
      <p:sp>
        <p:nvSpPr>
          <p:cNvPr id="3" name="Content Placeholder 2"/>
          <p:cNvSpPr>
            <a:spLocks noGrp="1"/>
          </p:cNvSpPr>
          <p:nvPr>
            <p:ph sz="quarter" idx="1"/>
          </p:nvPr>
        </p:nvSpPr>
        <p:spPr>
          <a:xfrm>
            <a:off x="457200" y="1600200"/>
            <a:ext cx="8258204" cy="4873752"/>
          </a:xfrm>
        </p:spPr>
        <p:txBody>
          <a:bodyPr>
            <a:normAutofit/>
          </a:bodyPr>
          <a:lstStyle/>
          <a:p>
            <a:r>
              <a:rPr lang="id-ID" dirty="0" smtClean="0"/>
              <a:t>Sekolah </a:t>
            </a:r>
            <a:r>
              <a:rPr lang="id-ID" dirty="0" smtClean="0"/>
              <a:t>sebagai Wiyata Mandala selain harus bertumpu pada masyarakat sekitarnya, juga harus mencegah masuknya faham sikap dan perbuatan yang secara sadar ataupun tidak dapat menimbulkan pertentangan antara sesama karena perbedaan suku, agama, asal/usul/keturunan, tingkat sosial ekonomi serta perbedaan paham politik. Sekolah tidak boleh hidup menyendiri melepaskan diri dari tantangan sosial budaya dalam masyarakat tempat sekolah itu berada. Sekolah juga menjadi suri teladan bagi kehidupan masyarakat sekitarnya, serta mampu mencegah masuknya sikap dan perbuatan yang akan menimbulkan pertentangan</a:t>
            </a:r>
          </a:p>
          <a:p>
            <a:endParaRPr lang="id-ID" dirty="0"/>
          </a:p>
        </p:txBody>
      </p:sp>
    </p:spTree>
  </p:cSld>
  <p:clrMapOvr>
    <a:masterClrMapping/>
  </p:clrMapOvr>
  <p:transition>
    <p:dissolve/>
    <p:sndAc>
      <p:stSnd>
        <p:snd r:embed="rId2" name="chimes.wav" builtIn="1"/>
      </p:stSnd>
    </p:sndAc>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PENATAAN WIYATA MANDALA DALAM UPAYA KETAHANAN SEKOLAH</a:t>
            </a:r>
            <a:endParaRPr lang="id-ID" dirty="0"/>
          </a:p>
        </p:txBody>
      </p:sp>
      <p:sp>
        <p:nvSpPr>
          <p:cNvPr id="3" name="Content Placeholder 2"/>
          <p:cNvSpPr>
            <a:spLocks noGrp="1"/>
          </p:cNvSpPr>
          <p:nvPr>
            <p:ph sz="quarter" idx="1"/>
          </p:nvPr>
        </p:nvSpPr>
        <p:spPr>
          <a:xfrm>
            <a:off x="457200" y="1600200"/>
            <a:ext cx="8258204" cy="5257800"/>
          </a:xfrm>
        </p:spPr>
        <p:txBody>
          <a:bodyPr>
            <a:normAutofit fontScale="77500" lnSpcReduction="20000"/>
          </a:bodyPr>
          <a:lstStyle/>
          <a:p>
            <a:r>
              <a:rPr lang="id-ID" dirty="0" smtClean="0"/>
              <a:t>a)   Meningkatkan koordinasi dan konsolidasai sesama warga sekolah untuk dapat mencegah sedini mungkin adanya kegiatan dan tindakan yang dapat mengganggu proses belajar mengajar.</a:t>
            </a:r>
          </a:p>
          <a:p>
            <a:r>
              <a:rPr lang="id-ID" dirty="0" smtClean="0"/>
              <a:t>b)    Melaksanakan tata tertib sekolah secara konsisten dan berkelanjutan.</a:t>
            </a:r>
          </a:p>
          <a:p>
            <a:r>
              <a:rPr lang="id-ID" dirty="0" smtClean="0"/>
              <a:t>c)   Melakukan koordinasi dengan Komite sekolah dan pihak keamanan setempat untuk terselenggaranya ketahanan sekolah.</a:t>
            </a:r>
          </a:p>
          <a:p>
            <a:r>
              <a:rPr lang="id-ID" dirty="0" smtClean="0"/>
              <a:t>d)   Mengadakan penyuluhan bagi orangtua dan siswa yang bermasalah</a:t>
            </a:r>
          </a:p>
          <a:p>
            <a:r>
              <a:rPr lang="id-ID" dirty="0" smtClean="0"/>
              <a:t>e)   Mengadakan penyuluhan dan pembinanan kesadaran hukum bagi siswa.</a:t>
            </a:r>
          </a:p>
          <a:p>
            <a:r>
              <a:rPr lang="id-ID" dirty="0" smtClean="0"/>
              <a:t>f)    Pembinaan dan pengembangan keimanan, ketaqwaan, etika bermoral Pancasila, kepribadian sopan santun dan berdisiplin.</a:t>
            </a:r>
          </a:p>
          <a:p>
            <a:r>
              <a:rPr lang="id-ID" dirty="0" smtClean="0"/>
              <a:t>g)   Pengembangan logika para siswa, rajin belajar, gairah menulis, gemar membaca/ informasi/penemuan para ahli.</a:t>
            </a:r>
          </a:p>
          <a:p>
            <a:r>
              <a:rPr lang="id-ID" dirty="0" smtClean="0"/>
              <a:t>h)   Mengikutsertakan siswa dalam kegiatan ekstrakurikuler dan pengembangan diri.</a:t>
            </a:r>
          </a:p>
          <a:p>
            <a:r>
              <a:rPr lang="id-ID" dirty="0" smtClean="0"/>
              <a:t>i)     Mengadakan karya wisata dalam rangka pengembangan iptek.</a:t>
            </a:r>
          </a:p>
          <a:p>
            <a:r>
              <a:rPr lang="id-ID" dirty="0" smtClean="0"/>
              <a:t> </a:t>
            </a:r>
          </a:p>
          <a:p>
            <a:endParaRPr lang="id-ID" dirty="0"/>
          </a:p>
        </p:txBody>
      </p:sp>
    </p:spTree>
  </p:cSld>
  <p:clrMapOvr>
    <a:masterClrMapping/>
  </p:clrMapOvr>
  <p:transition>
    <p:dissolve/>
    <p:sndAc>
      <p:stSnd>
        <p:snd r:embed="rId2" name="chimes.wav" builtIn="1"/>
      </p:stSnd>
    </p:sndAc>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14</TotalTime>
  <Words>282</Words>
  <Application>Microsoft Office PowerPoint</Application>
  <PresentationFormat>On-screen Show (4:3)</PresentationFormat>
  <Paragraphs>39</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Oriel</vt:lpstr>
      <vt:lpstr>Wawasan Wiyata Mandala</vt:lpstr>
      <vt:lpstr> ARTI DAN MAKNA WAWASAN WIYATA MANDALA </vt:lpstr>
      <vt:lpstr>SEKOLAH DAN FUNGSINYA </vt:lpstr>
      <vt:lpstr>FUNGSI SEKOLAH </vt:lpstr>
      <vt:lpstr>CIRI-CIRI SEKOLAH SEBAGAI MASYARALAT BELAJAr </vt:lpstr>
      <vt:lpstr>PRINSIP SEKOLAH </vt:lpstr>
      <vt:lpstr>PENATAAN WIYATA MANDALA DALAM UPAYA KETAHANAN SEKOLAH</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Wawasan Wiyata Mandala</dc:title>
  <dc:creator>User</dc:creator>
  <cp:lastModifiedBy>User</cp:lastModifiedBy>
  <cp:revision>2</cp:revision>
  <dcterms:created xsi:type="dcterms:W3CDTF">2021-07-12T04:59:47Z</dcterms:created>
  <dcterms:modified xsi:type="dcterms:W3CDTF">2021-07-12T05:14:19Z</dcterms:modified>
</cp:coreProperties>
</file>