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1" r:id="rId6"/>
    <p:sldId id="262" r:id="rId7"/>
    <p:sldId id="260" r:id="rId8"/>
    <p:sldId id="263" r:id="rId9"/>
    <p:sldId id="264"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7F864342-B4CF-45DD-B4E6-501489EAF8CB}" type="datetimeFigureOut">
              <a:rPr lang="id-ID" smtClean="0"/>
              <a:t>13/07/2020</a:t>
            </a:fld>
            <a:endParaRPr lang="id-ID"/>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id-ID"/>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864342-B4CF-45DD-B4E6-501489EAF8CB}" type="datetimeFigureOut">
              <a:rPr lang="id-ID" smtClean="0"/>
              <a:t>13/07/2020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F864342-B4CF-45DD-B4E6-501489EAF8CB}" type="datetimeFigureOut">
              <a:rPr lang="id-ID" smtClean="0"/>
              <a:t>13/07/2020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7F864342-B4CF-45DD-B4E6-501489EAF8CB}" type="datetimeFigureOut">
              <a:rPr lang="id-ID" smtClean="0"/>
              <a:t>13/07/2020</a:t>
            </a:fld>
            <a:endParaRPr lang="id-ID"/>
          </a:p>
        </p:txBody>
      </p:sp>
      <p:sp>
        <p:nvSpPr>
          <p:cNvPr id="5" name="Footer Placeholder 4"/>
          <p:cNvSpPr>
            <a:spLocks noGrp="1"/>
          </p:cNvSpPr>
          <p:nvPr>
            <p:ph type="ftr" sz="quarter" idx="11"/>
          </p:nvPr>
        </p:nvSpPr>
        <p:spPr>
          <a:xfrm>
            <a:off x="457200" y="6480969"/>
            <a:ext cx="4260056" cy="300831"/>
          </a:xfrm>
        </p:spPr>
        <p:txBody>
          <a:bodyPr/>
          <a:lstStyle/>
          <a:p>
            <a:endParaRPr lang="id-ID"/>
          </a:p>
        </p:txBody>
      </p:sp>
      <p:sp>
        <p:nvSpPr>
          <p:cNvPr id="6" name="Slide Number Placeholder 5"/>
          <p:cNvSpPr>
            <a:spLocks noGrp="1"/>
          </p:cNvSpPr>
          <p:nvPr>
            <p:ph type="sldNum" sz="quarter" idx="12"/>
          </p:nvPr>
        </p:nvSpPr>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7F864342-B4CF-45DD-B4E6-501489EAF8CB}" type="datetimeFigureOut">
              <a:rPr lang="id-ID" smtClean="0"/>
              <a:t>13/07/2020</a:t>
            </a:fld>
            <a:endParaRPr lang="id-ID"/>
          </a:p>
        </p:txBody>
      </p:sp>
      <p:sp>
        <p:nvSpPr>
          <p:cNvPr id="5" name="Footer Placeholder 4"/>
          <p:cNvSpPr>
            <a:spLocks noGrp="1"/>
          </p:cNvSpPr>
          <p:nvPr>
            <p:ph type="ftr" sz="quarter" idx="11"/>
          </p:nvPr>
        </p:nvSpPr>
        <p:spPr>
          <a:xfrm>
            <a:off x="2619376" y="6480969"/>
            <a:ext cx="4260056" cy="300831"/>
          </a:xfrm>
        </p:spPr>
        <p:txBody>
          <a:bodyPr/>
          <a:lstStyle/>
          <a:p>
            <a:endParaRPr lang="id-ID"/>
          </a:p>
        </p:txBody>
      </p:sp>
      <p:sp>
        <p:nvSpPr>
          <p:cNvPr id="6" name="Slide Number Placeholder 5"/>
          <p:cNvSpPr>
            <a:spLocks noGrp="1"/>
          </p:cNvSpPr>
          <p:nvPr>
            <p:ph type="sldNum" sz="quarter" idx="12"/>
          </p:nvPr>
        </p:nvSpPr>
        <p:spPr>
          <a:xfrm>
            <a:off x="8451056" y="809624"/>
            <a:ext cx="502920" cy="300831"/>
          </a:xfrm>
        </p:spPr>
        <p:txBody>
          <a:bodyPr/>
          <a:lstStyle/>
          <a:p>
            <a:fld id="{56ADE988-6368-4FBC-BCAD-1C31CC79FF85}" type="slidenum">
              <a:rPr lang="id-ID" smtClean="0"/>
              <a:t>‹#›</a:t>
            </a:fld>
            <a:endParaRPr lang="id-ID"/>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transition>
    <p:wipe dir="d"/>
    <p:sndAc>
      <p:stSnd>
        <p:snd r:embed="rId1" name="chimes.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7F864342-B4CF-45DD-B4E6-501489EAF8CB}" type="datetimeFigureOut">
              <a:rPr lang="id-ID" smtClean="0"/>
              <a:t>13/07/2020</a:t>
            </a:fld>
            <a:endParaRPr lang="id-ID"/>
          </a:p>
        </p:txBody>
      </p:sp>
      <p:sp>
        <p:nvSpPr>
          <p:cNvPr id="6" name="Footer Placeholder 5"/>
          <p:cNvSpPr>
            <a:spLocks noGrp="1"/>
          </p:cNvSpPr>
          <p:nvPr>
            <p:ph type="ftr" sz="quarter" idx="11"/>
          </p:nvPr>
        </p:nvSpPr>
        <p:spPr>
          <a:xfrm>
            <a:off x="457200" y="6480969"/>
            <a:ext cx="4260056" cy="301752"/>
          </a:xfrm>
        </p:spPr>
        <p:txBody>
          <a:bodyPr/>
          <a:lstStyle/>
          <a:p>
            <a:endParaRPr lang="id-ID"/>
          </a:p>
        </p:txBody>
      </p:sp>
      <p:sp>
        <p:nvSpPr>
          <p:cNvPr id="7" name="Slide Number Placeholder 6"/>
          <p:cNvSpPr>
            <a:spLocks noGrp="1"/>
          </p:cNvSpPr>
          <p:nvPr>
            <p:ph type="sldNum" sz="quarter" idx="12"/>
          </p:nvPr>
        </p:nvSpPr>
        <p:spPr>
          <a:xfrm>
            <a:off x="7589520" y="6480969"/>
            <a:ext cx="502920" cy="301752"/>
          </a:xfrm>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7F864342-B4CF-45DD-B4E6-501489EAF8CB}" type="datetimeFigureOut">
              <a:rPr lang="id-ID" smtClean="0"/>
              <a:t>13/07/2020</a:t>
            </a:fld>
            <a:endParaRPr lang="id-ID"/>
          </a:p>
        </p:txBody>
      </p:sp>
      <p:sp>
        <p:nvSpPr>
          <p:cNvPr id="8" name="Footer Placeholder 7"/>
          <p:cNvSpPr>
            <a:spLocks noGrp="1"/>
          </p:cNvSpPr>
          <p:nvPr>
            <p:ph type="ftr" sz="quarter" idx="11"/>
          </p:nvPr>
        </p:nvSpPr>
        <p:spPr>
          <a:xfrm>
            <a:off x="457200" y="6480969"/>
            <a:ext cx="4261104" cy="301752"/>
          </a:xfrm>
        </p:spPr>
        <p:txBody>
          <a:bodyPr/>
          <a:lstStyle/>
          <a:p>
            <a:endParaRPr lang="id-ID"/>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56ADE988-6368-4FBC-BCAD-1C31CC79FF85}"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transition>
    <p:wipe dir="d"/>
    <p:sndAc>
      <p:stSnd>
        <p:snd r:embed="rId1" name="chimes.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F864342-B4CF-45DD-B4E6-501489EAF8CB}" type="datetimeFigureOut">
              <a:rPr lang="id-ID" smtClean="0"/>
              <a:t>13/07/2020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7F864342-B4CF-45DD-B4E6-501489EAF8CB}" type="datetimeFigureOut">
              <a:rPr lang="id-ID" smtClean="0"/>
              <a:t>13/07/2020</a:t>
            </a:fld>
            <a:endParaRPr lang="id-ID"/>
          </a:p>
        </p:txBody>
      </p:sp>
      <p:sp>
        <p:nvSpPr>
          <p:cNvPr id="3" name="Footer Placeholder 2"/>
          <p:cNvSpPr>
            <a:spLocks noGrp="1"/>
          </p:cNvSpPr>
          <p:nvPr>
            <p:ph type="ftr" sz="quarter" idx="11"/>
          </p:nvPr>
        </p:nvSpPr>
        <p:spPr>
          <a:xfrm>
            <a:off x="457200" y="6481890"/>
            <a:ext cx="4260056" cy="300831"/>
          </a:xfrm>
        </p:spPr>
        <p:txBody>
          <a:bodyPr/>
          <a:lstStyle/>
          <a:p>
            <a:endParaRPr lang="id-ID"/>
          </a:p>
        </p:txBody>
      </p:sp>
      <p:sp>
        <p:nvSpPr>
          <p:cNvPr id="4" name="Slide Number Placeholder 3"/>
          <p:cNvSpPr>
            <a:spLocks noGrp="1"/>
          </p:cNvSpPr>
          <p:nvPr>
            <p:ph type="sldNum" sz="quarter" idx="12"/>
          </p:nvPr>
        </p:nvSpPr>
        <p:spPr>
          <a:xfrm>
            <a:off x="7589520" y="6480969"/>
            <a:ext cx="502920" cy="301752"/>
          </a:xfrm>
        </p:spPr>
        <p:txBody>
          <a:bodyPr/>
          <a:lstStyle/>
          <a:p>
            <a:fld id="{56ADE988-6368-4FBC-BCAD-1C31CC79FF85}" type="slidenum">
              <a:rPr lang="id-ID" smtClean="0"/>
              <a:t>‹#›</a:t>
            </a:fld>
            <a:endParaRPr lang="id-ID"/>
          </a:p>
        </p:txBody>
      </p:sp>
    </p:spTree>
  </p:cSld>
  <p:clrMapOvr>
    <a:masterClrMapping/>
  </p:clrMapOvr>
  <p:transition>
    <p:wipe dir="d"/>
    <p:sndAc>
      <p:stSnd>
        <p:snd r:embed="rId1" name="chimes.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7F864342-B4CF-45DD-B4E6-501489EAF8CB}" type="datetimeFigureOut">
              <a:rPr lang="id-ID" smtClean="0"/>
              <a:t>13/07/2020</a:t>
            </a:fld>
            <a:endParaRPr lang="id-ID"/>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56ADE988-6368-4FBC-BCAD-1C31CC79FF85}"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transition>
    <p:wipe dir="d"/>
    <p:sndAc>
      <p:stSnd>
        <p:snd r:embed="rId1" name="chimes.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7F864342-B4CF-45DD-B4E6-501489EAF8CB}" type="datetimeFigureOut">
              <a:rPr lang="id-ID" smtClean="0"/>
              <a:t>13/07/2020</a:t>
            </a:fld>
            <a:endParaRPr lang="id-ID"/>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id-ID"/>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56ADE988-6368-4FBC-BCAD-1C31CC79FF85}"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transition>
    <p:wipe dir="d"/>
    <p:sndAc>
      <p:stSnd>
        <p:snd r:embed="rId1" name="chimes.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7F864342-B4CF-45DD-B4E6-501489EAF8CB}" type="datetimeFigureOut">
              <a:rPr lang="id-ID" smtClean="0"/>
              <a:t>13/07/2020</a:t>
            </a:fld>
            <a:endParaRPr lang="id-ID"/>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id-ID"/>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6ADE988-6368-4FBC-BCAD-1C31CC79FF85}"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wipe dir="d"/>
    <p:sndAc>
      <p:stSnd>
        <p:snd r:embed="rId13" name="chimes.wav" builtIn="1"/>
      </p:stSnd>
    </p:sndAc>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id-ID" b="1" dirty="0" smtClean="0"/>
              <a:t>MPLS SMA ISLAM GURAH</a:t>
            </a:r>
            <a:endParaRPr lang="id-ID" b="1" dirty="0"/>
          </a:p>
        </p:txBody>
      </p:sp>
      <p:sp>
        <p:nvSpPr>
          <p:cNvPr id="3" name="Subtitle 2"/>
          <p:cNvSpPr>
            <a:spLocks noGrp="1"/>
          </p:cNvSpPr>
          <p:nvPr>
            <p:ph type="subTitle" idx="1"/>
          </p:nvPr>
        </p:nvSpPr>
        <p:spPr>
          <a:xfrm>
            <a:off x="540544" y="2250280"/>
            <a:ext cx="8062912" cy="4107678"/>
          </a:xfrm>
        </p:spPr>
        <p:txBody>
          <a:bodyPr>
            <a:normAutofit/>
          </a:bodyPr>
          <a:lstStyle/>
          <a:p>
            <a:endParaRPr lang="id-ID" b="1" dirty="0" smtClean="0"/>
          </a:p>
          <a:p>
            <a:r>
              <a:rPr lang="id-ID" b="1" dirty="0" smtClean="0"/>
              <a:t>MATERI TENTANG “TATA TERTIB SEKOLAH”</a:t>
            </a:r>
          </a:p>
          <a:p>
            <a:endParaRPr lang="id-ID" b="1" dirty="0" smtClean="0"/>
          </a:p>
          <a:p>
            <a:endParaRPr lang="id-ID" b="1" dirty="0" smtClean="0"/>
          </a:p>
          <a:p>
            <a:endParaRPr lang="id-ID" b="1" dirty="0" smtClean="0"/>
          </a:p>
          <a:p>
            <a:endParaRPr lang="id-ID" b="1" dirty="0" smtClean="0"/>
          </a:p>
          <a:p>
            <a:endParaRPr lang="id-ID" b="1" dirty="0" smtClean="0"/>
          </a:p>
          <a:p>
            <a:r>
              <a:rPr lang="id-ID" b="1" dirty="0" smtClean="0"/>
              <a:t>BY : TITIK KRISTINAWATI, S.Pd</a:t>
            </a:r>
            <a:endParaRPr lang="id-ID" b="1" dirty="0"/>
          </a:p>
        </p:txBody>
      </p:sp>
    </p:spTree>
  </p:cSld>
  <p:clrMapOvr>
    <a:masterClrMapping/>
  </p:clrMapOvr>
  <p:transition>
    <p:wipe dir="d"/>
    <p:sndAc>
      <p:stSnd>
        <p:snd r:embed="rId2" name="chimes.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811890"/>
          </a:xfrm>
        </p:spPr>
        <p:txBody>
          <a:bodyPr>
            <a:normAutofit fontScale="62500" lnSpcReduction="20000"/>
          </a:bodyPr>
          <a:lstStyle/>
          <a:p>
            <a:pPr algn="just"/>
            <a:r>
              <a:rPr lang="id-ID" b="1" dirty="0" smtClean="0"/>
              <a:t>I. UMUM</a:t>
            </a:r>
            <a:endParaRPr lang="id-ID" dirty="0" smtClean="0"/>
          </a:p>
          <a:p>
            <a:pPr algn="just"/>
            <a:r>
              <a:rPr lang="id-ID" dirty="0" smtClean="0"/>
              <a:t>Setiap siswa wajib mematuhi norma agama, kesusilaan, kesopanan dan tata tertib sekolah</a:t>
            </a:r>
            <a:r>
              <a:rPr lang="id-ID" dirty="0" smtClean="0"/>
              <a:t>.</a:t>
            </a:r>
          </a:p>
          <a:p>
            <a:pPr algn="just">
              <a:buNone/>
            </a:pPr>
            <a:endParaRPr lang="id-ID" dirty="0" smtClean="0"/>
          </a:p>
          <a:p>
            <a:pPr algn="just"/>
            <a:r>
              <a:rPr lang="id-ID" b="1" dirty="0" smtClean="0"/>
              <a:t>II.MASUK SEKOLAH</a:t>
            </a:r>
            <a:endParaRPr lang="id-ID" dirty="0" smtClean="0"/>
          </a:p>
          <a:p>
            <a:pPr algn="just"/>
            <a:r>
              <a:rPr lang="id-ID" dirty="0" smtClean="0"/>
              <a:t>Masuk sekolah dimulai pada pukul </a:t>
            </a:r>
            <a:r>
              <a:rPr lang="id-ID" dirty="0" smtClean="0"/>
              <a:t>07.00 wib.</a:t>
            </a:r>
            <a:endParaRPr lang="id-ID" dirty="0" smtClean="0"/>
          </a:p>
          <a:p>
            <a:pPr algn="just"/>
            <a:r>
              <a:rPr lang="id-ID" dirty="0" smtClean="0"/>
              <a:t>Siswa wajib berada di sekolah sebelum pukul </a:t>
            </a:r>
            <a:r>
              <a:rPr lang="id-ID" dirty="0" smtClean="0"/>
              <a:t>07.00 Wib.</a:t>
            </a:r>
            <a:endParaRPr lang="id-ID" dirty="0" smtClean="0"/>
          </a:p>
          <a:p>
            <a:pPr algn="just"/>
            <a:r>
              <a:rPr lang="id-ID" dirty="0" smtClean="0"/>
              <a:t>Setiap hari Senin, siswa diwajibkan mengikuti upacara bendera, pukul </a:t>
            </a:r>
            <a:r>
              <a:rPr lang="id-ID" dirty="0" smtClean="0"/>
              <a:t>07.00– </a:t>
            </a:r>
            <a:r>
              <a:rPr lang="id-ID" dirty="0" smtClean="0"/>
              <a:t>selesai dengan menggunakan atribut sekolah.</a:t>
            </a:r>
          </a:p>
          <a:p>
            <a:pPr algn="just"/>
            <a:r>
              <a:rPr lang="id-ID" dirty="0" smtClean="0"/>
              <a:t>Pada </a:t>
            </a:r>
            <a:r>
              <a:rPr lang="id-ID" dirty="0" smtClean="0"/>
              <a:t>hari Jum’at pukul </a:t>
            </a:r>
            <a:r>
              <a:rPr lang="id-ID" dirty="0" smtClean="0"/>
              <a:t>07.00 wib </a:t>
            </a:r>
            <a:r>
              <a:rPr lang="id-ID" dirty="0" smtClean="0"/>
              <a:t>– 07.45 </a:t>
            </a:r>
            <a:r>
              <a:rPr lang="id-ID" dirty="0" smtClean="0"/>
              <a:t>wib, </a:t>
            </a:r>
            <a:r>
              <a:rPr lang="id-ID" dirty="0" smtClean="0"/>
              <a:t>seluruh siswa – siswi berkumpul untuk mengikuti  kegiatan imtaq/ pengajian.</a:t>
            </a:r>
          </a:p>
          <a:p>
            <a:pPr algn="just"/>
            <a:r>
              <a:rPr lang="id-ID" dirty="0" smtClean="0"/>
              <a:t>Siswa yang datang terlambat tidak diperkenakan mengikuti pelajaran kecuali bila mendapat izin tertulis dari Kepala Sekolah/ Wakil Kepala Sekolah  atau  guru BP/BK atau Guru Piket.</a:t>
            </a:r>
          </a:p>
          <a:p>
            <a:pPr algn="just"/>
            <a:r>
              <a:rPr lang="id-ID" dirty="0" smtClean="0"/>
              <a:t>Siswa yang tidak masuk sekolah karena sakit atau alasan penting lainnya harus ada pemberitahuan langsung dari wali murid dan jika sakit lebih dari 3 hari harus menggunakan surat keterangan dokter.</a:t>
            </a:r>
          </a:p>
          <a:p>
            <a:pPr algn="just"/>
            <a:r>
              <a:rPr lang="id-ID" dirty="0" smtClean="0"/>
              <a:t>Jika tidak masuk sekolah lebih dari 3 (tiga) hari dalam satu minggu tanpa alasan, sekolah (wali kelas atau guru BP/BK) akan memanggil orang tua/ wali siswa.</a:t>
            </a:r>
          </a:p>
          <a:p>
            <a:endParaRPr lang="id-ID" dirty="0"/>
          </a:p>
        </p:txBody>
      </p:sp>
    </p:spTree>
  </p:cSld>
  <p:clrMapOvr>
    <a:masterClrMapping/>
  </p:clrMapOvr>
  <p:transition>
    <p:wipe dir="d"/>
    <p:sndAc>
      <p:stSnd>
        <p:snd r:embed="rId2" name="chimes.wav" builtIn="1"/>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669014"/>
          </a:xfrm>
        </p:spPr>
        <p:txBody>
          <a:bodyPr/>
          <a:lstStyle/>
          <a:p>
            <a:pPr>
              <a:buNone/>
            </a:pPr>
            <a:endParaRPr lang="id-ID" b="1" dirty="0" smtClean="0"/>
          </a:p>
          <a:p>
            <a:pPr>
              <a:buNone/>
            </a:pPr>
            <a:r>
              <a:rPr lang="id-ID" b="1" dirty="0" smtClean="0"/>
              <a:t>III</a:t>
            </a:r>
            <a:r>
              <a:rPr lang="id-ID" b="1" dirty="0" smtClean="0"/>
              <a:t>. PULANG SEKOLAH</a:t>
            </a:r>
            <a:endParaRPr lang="id-ID" dirty="0" smtClean="0"/>
          </a:p>
          <a:p>
            <a:r>
              <a:rPr lang="id-ID" dirty="0" smtClean="0"/>
              <a:t>Setelah jam terakhir selesai yang ditandai oleh bel pulang, siswa keluar ruangan dengan tertib dan meninggalkan ruangan dalam keadaan bersih, meja dan kursi tertata rapi oleh petugas piket kebersihan.</a:t>
            </a:r>
          </a:p>
          <a:p>
            <a:endParaRPr lang="id-ID" dirty="0"/>
          </a:p>
        </p:txBody>
      </p:sp>
    </p:spTree>
  </p:cSld>
  <p:clrMapOvr>
    <a:masterClrMapping/>
  </p:clrMapOvr>
  <p:transition>
    <p:wipe dir="d"/>
    <p:sndAc>
      <p:stSnd>
        <p:snd r:embed="rId2" name="chimes.wav" builtIn="1"/>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740452"/>
          </a:xfrm>
        </p:spPr>
        <p:txBody>
          <a:bodyPr>
            <a:normAutofit fontScale="77500" lnSpcReduction="20000"/>
          </a:bodyPr>
          <a:lstStyle/>
          <a:p>
            <a:pPr>
              <a:buNone/>
            </a:pPr>
            <a:r>
              <a:rPr lang="id-ID" b="1" dirty="0" smtClean="0"/>
              <a:t>IV. SAAT KEGIATAN BELAJAR MENGAJAR</a:t>
            </a:r>
            <a:endParaRPr lang="id-ID" dirty="0" smtClean="0"/>
          </a:p>
          <a:p>
            <a:pPr algn="just"/>
            <a:r>
              <a:rPr lang="id-ID" dirty="0" smtClean="0"/>
              <a:t>Sebelum pelajaran pertama atau setelah pelajaran terakhir, siswa membaca do’a dipimpin oleh Ketua Kelas atau Guru yang mengajar pada jam tersebut.</a:t>
            </a:r>
          </a:p>
          <a:p>
            <a:pPr algn="just"/>
            <a:r>
              <a:rPr lang="id-ID" dirty="0" smtClean="0"/>
              <a:t>Siswa yang akan meninggalkan kelas karena suatu kepentingan waktu pelajaran sedang berlangsung harus minta izin terlebih dahulu kepada guru yang sedang mengajar</a:t>
            </a:r>
            <a:r>
              <a:rPr lang="id-ID" dirty="0" smtClean="0"/>
              <a:t>.</a:t>
            </a:r>
          </a:p>
          <a:p>
            <a:pPr algn="just"/>
            <a:r>
              <a:rPr lang="id-ID" dirty="0" smtClean="0"/>
              <a:t>Petugas piket kebersihan harus menyiapkan kapur, spidol, dan alat pelajaran lainnya serta segera membersihkan papan tulis jika pembahasan pelajaran telah usai atau ganti pelajaran. SAAT </a:t>
            </a:r>
            <a:r>
              <a:rPr lang="id-ID" dirty="0" smtClean="0"/>
              <a:t>ISTIRAHAT</a:t>
            </a:r>
          </a:p>
          <a:p>
            <a:pPr>
              <a:buNone/>
            </a:pPr>
            <a:r>
              <a:rPr lang="id-ID" dirty="0" smtClean="0"/>
              <a:t>Pada jam istirahat tidak diperkenankan :</a:t>
            </a:r>
          </a:p>
          <a:p>
            <a:r>
              <a:rPr lang="id-ID" dirty="0" smtClean="0"/>
              <a:t>Keluar dari lingkungan sekolah tanpa izin.</a:t>
            </a:r>
          </a:p>
          <a:p>
            <a:r>
              <a:rPr lang="id-ID" dirty="0" smtClean="0"/>
              <a:t>Menerima tamu (teman atau keluarga) kecuali telah mendapat izin dari guru piket atau guru BP/ BK.</a:t>
            </a:r>
          </a:p>
          <a:p>
            <a:pPr algn="just"/>
            <a:endParaRPr lang="id-ID" dirty="0" smtClean="0"/>
          </a:p>
          <a:p>
            <a:pPr algn="just"/>
            <a:endParaRPr lang="id-ID" dirty="0"/>
          </a:p>
        </p:txBody>
      </p:sp>
    </p:spTree>
  </p:cSld>
  <p:clrMapOvr>
    <a:masterClrMapping/>
  </p:clrMapOvr>
  <p:transition>
    <p:wipe dir="d"/>
    <p:sndAc>
      <p:stSnd>
        <p:snd r:embed="rId2" name="chimes.wav" builtIn="1"/>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811890"/>
          </a:xfrm>
        </p:spPr>
        <p:txBody>
          <a:bodyPr>
            <a:normAutofit fontScale="70000" lnSpcReduction="20000"/>
          </a:bodyPr>
          <a:lstStyle/>
          <a:p>
            <a:pPr algn="just">
              <a:buNone/>
            </a:pPr>
            <a:r>
              <a:rPr lang="id-ID" b="1" dirty="0" smtClean="0"/>
              <a:t>VI. MENINGGALKAN SEKOLAH</a:t>
            </a:r>
            <a:endParaRPr lang="id-ID" dirty="0" smtClean="0"/>
          </a:p>
          <a:p>
            <a:pPr algn="just"/>
            <a:r>
              <a:rPr lang="id-ID" dirty="0" smtClean="0"/>
              <a:t>Siswa tidak diperkenakan meninggalkan sekolah pada jam sekolah kecuali atas  ijin Kepala Sekolah/Wakil atau  Guru Piket atau Guru BP/ BK</a:t>
            </a:r>
            <a:r>
              <a:rPr lang="id-ID" dirty="0" smtClean="0"/>
              <a:t>.</a:t>
            </a:r>
          </a:p>
          <a:p>
            <a:pPr algn="just"/>
            <a:endParaRPr lang="id-ID" dirty="0" smtClean="0"/>
          </a:p>
          <a:p>
            <a:pPr algn="just">
              <a:buNone/>
            </a:pPr>
            <a:r>
              <a:rPr lang="id-ID" dirty="0" smtClean="0"/>
              <a:t>PAKAIAN DAN PERHIASAN </a:t>
            </a:r>
          </a:p>
          <a:p>
            <a:pPr lvl="1" algn="just"/>
            <a:r>
              <a:rPr lang="id-ID" dirty="0" smtClean="0"/>
              <a:t>Pakaian harus rapi, bersih, dan sopan, sesuai dengan ketentuan yang berlaku.</a:t>
            </a:r>
          </a:p>
          <a:p>
            <a:pPr lvl="1" algn="just"/>
            <a:r>
              <a:rPr lang="id-ID" dirty="0" smtClean="0"/>
              <a:t>Setiap Hari Senin, Selasa Rabu memakai pakaian putih abu.</a:t>
            </a:r>
          </a:p>
          <a:p>
            <a:pPr lvl="1" algn="just"/>
            <a:r>
              <a:rPr lang="id-ID" dirty="0" smtClean="0"/>
              <a:t>Setiap Hari Kamis, Jum’at dan Sabtu memakai pakaian Pramuka.</a:t>
            </a:r>
          </a:p>
          <a:p>
            <a:pPr lvl="1" algn="just"/>
            <a:r>
              <a:rPr lang="id-ID" dirty="0" smtClean="0"/>
              <a:t>Setiap jam pelajaran olah raga diharuskan memakai pakaian seragam olah raga</a:t>
            </a:r>
          </a:p>
          <a:p>
            <a:pPr lvl="1" algn="just"/>
            <a:r>
              <a:rPr lang="id-ID" dirty="0" smtClean="0"/>
              <a:t>Memakai ikat pinggang berwarna hitam,</a:t>
            </a:r>
          </a:p>
          <a:p>
            <a:pPr lvl="1" algn="just"/>
            <a:r>
              <a:rPr lang="id-ID" dirty="0" smtClean="0"/>
              <a:t>Wajib memasukkan baju bagi siswa putra dan siswa putri menyesuaikan dengan model pakaian.</a:t>
            </a:r>
          </a:p>
          <a:p>
            <a:pPr lvl="1" algn="just"/>
            <a:r>
              <a:rPr lang="id-ID" dirty="0" smtClean="0"/>
              <a:t>Memakai sepatu warna hitam dan kaos kaki putih.</a:t>
            </a:r>
          </a:p>
          <a:p>
            <a:pPr lvl="1" algn="just"/>
            <a:r>
              <a:rPr lang="id-ID" dirty="0" smtClean="0"/>
              <a:t>Siswa putri dilarang memakai perhiasan yang berlebihan.</a:t>
            </a:r>
          </a:p>
          <a:p>
            <a:pPr lvl="1" algn="just"/>
            <a:r>
              <a:rPr lang="id-ID" dirty="0" smtClean="0"/>
              <a:t>Siswa putra dilarang memakai aksesoris dalam bentuk apapun juga.</a:t>
            </a:r>
          </a:p>
          <a:p>
            <a:endParaRPr lang="id-ID" dirty="0"/>
          </a:p>
        </p:txBody>
      </p:sp>
    </p:spTree>
  </p:cSld>
  <p:clrMapOvr>
    <a:masterClrMapping/>
  </p:clrMapOvr>
  <p:transition>
    <p:wipe dir="d"/>
    <p:sndAc>
      <p:stSnd>
        <p:snd r:embed="rId2" name="chimes.wav" builtIn="1"/>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883328"/>
          </a:xfrm>
        </p:spPr>
        <p:txBody>
          <a:bodyPr>
            <a:normAutofit fontScale="92500" lnSpcReduction="20000"/>
          </a:bodyPr>
          <a:lstStyle/>
          <a:p>
            <a:pPr algn="just">
              <a:buNone/>
            </a:pPr>
            <a:r>
              <a:rPr lang="id-ID" b="1" dirty="0" smtClean="0"/>
              <a:t>VIII. LARANGAN</a:t>
            </a:r>
            <a:endParaRPr lang="id-ID" dirty="0" smtClean="0"/>
          </a:p>
          <a:p>
            <a:pPr algn="just"/>
            <a:r>
              <a:rPr lang="id-ID" dirty="0" smtClean="0"/>
              <a:t>Dilarang membawa rokok, merokok, minuman keras, narkoba dan sejenisnya.</a:t>
            </a:r>
          </a:p>
          <a:p>
            <a:pPr algn="just"/>
            <a:r>
              <a:rPr lang="id-ID" dirty="0" smtClean="0"/>
              <a:t>Dilarang membawa senjata api, senjata tajam, benda dan bacaan lain yang bersifat pornografi.</a:t>
            </a:r>
          </a:p>
          <a:p>
            <a:pPr algn="just"/>
            <a:r>
              <a:rPr lang="id-ID" dirty="0" smtClean="0"/>
              <a:t>Dilarang melibatkan diri dalam perkelahian dan tindak kriminal di dalam maupun di luar sekolah</a:t>
            </a:r>
          </a:p>
          <a:p>
            <a:pPr algn="just"/>
            <a:r>
              <a:rPr lang="id-ID" dirty="0" smtClean="0"/>
              <a:t>Siswa putri dilarang mengikuti kegiatan ekstrakurikuler di malam hari, kecuali ada izin khusus dari kepala sekolah.</a:t>
            </a:r>
          </a:p>
          <a:p>
            <a:pPr algn="just"/>
            <a:r>
              <a:rPr lang="id-ID" dirty="0" smtClean="0"/>
              <a:t>Dilarang berbuat asusila dan pelecehan seksual.</a:t>
            </a:r>
          </a:p>
          <a:p>
            <a:endParaRPr lang="id-ID" dirty="0"/>
          </a:p>
        </p:txBody>
      </p:sp>
    </p:spTree>
  </p:cSld>
  <p:clrMapOvr>
    <a:masterClrMapping/>
  </p:clrMapOvr>
  <p:transition>
    <p:wipe dir="d"/>
    <p:sndAc>
      <p:stSnd>
        <p:snd r:embed="rId2" name="chimes.wav" builtIn="1"/>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500834"/>
          </a:xfrm>
        </p:spPr>
        <p:txBody>
          <a:bodyPr>
            <a:normAutofit fontScale="62500" lnSpcReduction="20000"/>
          </a:bodyPr>
          <a:lstStyle/>
          <a:p>
            <a:pPr algn="just">
              <a:buNone/>
            </a:pPr>
            <a:r>
              <a:rPr lang="id-ID" b="1" dirty="0" smtClean="0"/>
              <a:t>IX. LAIN-LAIN</a:t>
            </a:r>
            <a:endParaRPr lang="id-ID" dirty="0" smtClean="0"/>
          </a:p>
          <a:p>
            <a:pPr algn="just"/>
            <a:r>
              <a:rPr lang="id-ID" dirty="0" smtClean="0"/>
              <a:t>Pergaulan antara siswa/ siswi hendaknya dalam batas-batas kesusilaan, sopan santun, dan etika.</a:t>
            </a:r>
          </a:p>
          <a:p>
            <a:pPr algn="just"/>
            <a:r>
              <a:rPr lang="id-ID" dirty="0" smtClean="0"/>
              <a:t>Bentuk dan ukuran pakaian sesuai dengan ketentuan.</a:t>
            </a:r>
          </a:p>
          <a:p>
            <a:pPr algn="just"/>
            <a:r>
              <a:rPr lang="id-ID" dirty="0" smtClean="0"/>
              <a:t>Kendaraan diparkir pada tempat yang telah disediakan dengan rapi dan teratur serta dikunci.</a:t>
            </a:r>
          </a:p>
          <a:p>
            <a:pPr algn="just"/>
            <a:r>
              <a:rPr lang="id-ID" dirty="0" smtClean="0"/>
              <a:t>Tidak diperkenakan menghidupkan kendaraan pada saat KBM berlangsung.</a:t>
            </a:r>
          </a:p>
          <a:p>
            <a:pPr algn="just"/>
            <a:r>
              <a:rPr lang="id-ID" dirty="0" smtClean="0"/>
              <a:t>Siswa wajib membantu terwujudnya suasana 7K di lingkungan  SMA Negeri.</a:t>
            </a:r>
          </a:p>
          <a:p>
            <a:pPr algn="just"/>
            <a:r>
              <a:rPr lang="id-ID" dirty="0" smtClean="0"/>
              <a:t>Siswa putra tidak diperkenankan berambut gondrong, gundul dan ‘gaul’.</a:t>
            </a:r>
          </a:p>
          <a:p>
            <a:pPr algn="just">
              <a:buNone/>
            </a:pPr>
            <a:r>
              <a:rPr lang="id-ID" dirty="0" smtClean="0"/>
              <a:t>Ketentuan Khusus terkait HP: </a:t>
            </a:r>
          </a:p>
          <a:p>
            <a:pPr lvl="1" algn="just"/>
            <a:r>
              <a:rPr lang="id-ID" dirty="0" smtClean="0"/>
              <a:t>Selama jam pelajaran dimulai sampai jam pelajaran berakhir HP tidak boleh dihidupkan kecuali atas izin wali kelas, guru BP/BK atau Kepala Sekolah/ Wakil, untuk keadaan-keadaan tertentu.</a:t>
            </a:r>
          </a:p>
          <a:p>
            <a:pPr lvl="1" algn="just"/>
            <a:r>
              <a:rPr lang="id-ID" dirty="0" smtClean="0"/>
              <a:t>Siswa yang tertangkap menghidupkan HP tanpa izin, HPnya akan disita oleh Guru BP/ BK atau bagian Kesiswaan dan boleh mengambilnya dengan tebusan tertentu yang ditetapkan Kepala Sekolah.</a:t>
            </a:r>
          </a:p>
          <a:p>
            <a:pPr lvl="1" algn="just"/>
            <a:r>
              <a:rPr lang="id-ID" dirty="0" smtClean="0"/>
              <a:t>Bagian Kesiswaan, Wali Kelas dan guru BP/ BK sewaktu-waktu akan melakukan razia HP untuk memeriksa konten HP siswa.</a:t>
            </a:r>
          </a:p>
          <a:p>
            <a:pPr lvl="1" algn="just"/>
            <a:r>
              <a:rPr lang="id-ID" dirty="0" smtClean="0"/>
              <a:t>Siswa yang di dalam HPnya terdapat konten berisi pornografi, provokasi, kekerasan dan konten negatif lainnya akan dikenakan sanksi dengan kategori pelanggaran berat sampai pemecatan.</a:t>
            </a:r>
          </a:p>
          <a:p>
            <a:pPr lvl="1" algn="just"/>
            <a:r>
              <a:rPr lang="id-ID" dirty="0" smtClean="0"/>
              <a:t>Kehilangan atau kerusakan HP yang dibawa ke sekolah sepenuhnya menjadi tanggung jawab siswa pemiliknya.</a:t>
            </a:r>
          </a:p>
          <a:p>
            <a:pPr algn="just"/>
            <a:endParaRPr lang="id-ID" dirty="0"/>
          </a:p>
        </p:txBody>
      </p:sp>
    </p:spTree>
  </p:cSld>
  <p:clrMapOvr>
    <a:masterClrMapping/>
  </p:clrMapOvr>
  <p:transition>
    <p:wipe dir="d"/>
    <p:sndAc>
      <p:stSnd>
        <p:snd r:embed="rId2" name="chimes.wav" builtIn="1"/>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6357958"/>
          </a:xfrm>
        </p:spPr>
        <p:txBody>
          <a:bodyPr>
            <a:normAutofit fontScale="77500" lnSpcReduction="20000"/>
          </a:bodyPr>
          <a:lstStyle/>
          <a:p>
            <a:pPr algn="just"/>
            <a:r>
              <a:rPr lang="id-ID" dirty="0" smtClean="0"/>
              <a:t>SANKSI-SANKSI Pelaksanaan sanksi bagi pelanggaran tata tertib sekolah diatur dalam daftar pelanggaran dan skornya.</a:t>
            </a:r>
          </a:p>
          <a:p>
            <a:pPr algn="just"/>
            <a:r>
              <a:rPr lang="id-ID" dirty="0" smtClean="0"/>
              <a:t>Mekanisme pelaksanaan sanksi adalah sebagai berikut: </a:t>
            </a:r>
          </a:p>
          <a:p>
            <a:pPr lvl="1" algn="just"/>
            <a:r>
              <a:rPr lang="id-ID" dirty="0" smtClean="0"/>
              <a:t>Peringatan secara lisan;</a:t>
            </a:r>
          </a:p>
          <a:p>
            <a:pPr lvl="1" algn="just"/>
            <a:r>
              <a:rPr lang="id-ID" dirty="0" smtClean="0"/>
              <a:t>Peringatan tertulis dengan tembusan orang tua/ wali;</a:t>
            </a:r>
          </a:p>
          <a:p>
            <a:pPr lvl="1" algn="just"/>
            <a:r>
              <a:rPr lang="id-ID" dirty="0" smtClean="0"/>
              <a:t>Pemanggilan orang tua/wali;</a:t>
            </a:r>
          </a:p>
          <a:p>
            <a:pPr lvl="1" algn="just"/>
            <a:r>
              <a:rPr lang="id-ID" dirty="0" smtClean="0"/>
              <a:t>Pelaksanaan home visit;</a:t>
            </a:r>
          </a:p>
          <a:p>
            <a:pPr lvl="1" algn="just"/>
            <a:r>
              <a:rPr lang="id-ID" dirty="0" smtClean="0"/>
              <a:t>Dititip sementara kepada orang tua/wali;</a:t>
            </a:r>
          </a:p>
          <a:p>
            <a:pPr lvl="1" algn="just"/>
            <a:r>
              <a:rPr lang="id-ID" dirty="0" smtClean="0"/>
              <a:t>Dikeluarkan atau diberhentikan dari sekolah.</a:t>
            </a:r>
          </a:p>
          <a:p>
            <a:pPr lvl="1" algn="just"/>
            <a:r>
              <a:rPr lang="id-ID" dirty="0" smtClean="0"/>
              <a:t>Sanksi-sanksi tersebut dikenankan secara bertahap, kecuali jika sekolah memandang perlu, maka sanksi dapat diberikan tanpa melalui tahap tersebut, disebabkan antara lain melakukan tindakan kriminal, subversi, telibat miras, narkoba, perkelahian dan perbuatan amoral lainnya.</a:t>
            </a:r>
          </a:p>
          <a:p>
            <a:pPr lvl="1" algn="just"/>
            <a:r>
              <a:rPr lang="id-ID" dirty="0" smtClean="0"/>
              <a:t>Semua pelanggaran dan nilai pelanggaran dicatat dalam kartu pelanggaran untuk diberikan skor.</a:t>
            </a:r>
          </a:p>
          <a:p>
            <a:pPr lvl="1" algn="just"/>
            <a:r>
              <a:rPr lang="id-ID" dirty="0" smtClean="0"/>
              <a:t>Hal-hal yang belum diatur dalam tata tertib ini akan ditentukan kemudian.</a:t>
            </a:r>
          </a:p>
          <a:p>
            <a:pPr lvl="1" algn="just"/>
            <a:r>
              <a:rPr lang="id-ID" dirty="0" smtClean="0"/>
              <a:t>Tata tertib ini mulai berlaku sejak tanggal ditetapkan.</a:t>
            </a:r>
          </a:p>
          <a:p>
            <a:pPr algn="just"/>
            <a:endParaRPr lang="id-ID" dirty="0"/>
          </a:p>
        </p:txBody>
      </p:sp>
    </p:spTree>
  </p:cSld>
  <p:clrMapOvr>
    <a:masterClrMapping/>
  </p:clrMapOvr>
  <p:transition>
    <p:wipe dir="d"/>
    <p:sndAc>
      <p:stSnd>
        <p:snd r:embed="rId2" name="chimes.wav" builtIn="1"/>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Selamat Belajar!</a:t>
            </a:r>
            <a:endParaRPr lang="id-ID" dirty="0"/>
          </a:p>
        </p:txBody>
      </p:sp>
      <p:sp>
        <p:nvSpPr>
          <p:cNvPr id="3" name="Content Placeholder 2"/>
          <p:cNvSpPr>
            <a:spLocks noGrp="1"/>
          </p:cNvSpPr>
          <p:nvPr>
            <p:ph idx="1"/>
          </p:nvPr>
        </p:nvSpPr>
        <p:spPr/>
        <p:txBody>
          <a:bodyPr>
            <a:normAutofit lnSpcReduction="10000"/>
          </a:bodyPr>
          <a:lstStyle/>
          <a:p>
            <a:pPr algn="just"/>
            <a:r>
              <a:rPr lang="id-ID" dirty="0" smtClean="0"/>
              <a:t>1. Pahami dan cermati materi mengenai Tata tertib sekolah.</a:t>
            </a:r>
          </a:p>
          <a:p>
            <a:pPr algn="just"/>
            <a:r>
              <a:rPr lang="id-ID" dirty="0" smtClean="0"/>
              <a:t>2. Ajukan pertanyaan kepada guru tentang materi atau hal yang berkenaan dengan Tata tertib yang belum kamu pahami, dengan cara ditulis dikertas dan diupload di grub wa.</a:t>
            </a:r>
          </a:p>
          <a:p>
            <a:pPr algn="just"/>
            <a:r>
              <a:rPr lang="id-ID" dirty="0" smtClean="0"/>
              <a:t>Setiap anak wajib menulis pertanyaan atau bisa juga opini atau pendapat mengenai tata tertib sekolah.</a:t>
            </a:r>
          </a:p>
          <a:p>
            <a:pPr algn="just"/>
            <a:endParaRPr lang="id-ID" dirty="0"/>
          </a:p>
        </p:txBody>
      </p:sp>
    </p:spTree>
  </p:cSld>
  <p:clrMapOvr>
    <a:masterClrMapping/>
  </p:clrMapOvr>
  <p:transition>
    <p:wipe dir="d"/>
    <p:sndAc>
      <p:stSnd>
        <p:snd r:embed="rId2" name="chimes.wav" builtIn="1"/>
      </p:stSnd>
    </p:sndAc>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27</TotalTime>
  <Words>574</Words>
  <Application>Microsoft Office PowerPoint</Application>
  <PresentationFormat>On-screen Show (4:3)</PresentationFormat>
  <Paragraphs>78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Verve</vt:lpstr>
      <vt:lpstr>MPLS SMA ISLAM GURAH</vt:lpstr>
      <vt:lpstr>Slide 2</vt:lpstr>
      <vt:lpstr>Slide 3</vt:lpstr>
      <vt:lpstr>Slide 4</vt:lpstr>
      <vt:lpstr>Slide 5</vt:lpstr>
      <vt:lpstr>Slide 6</vt:lpstr>
      <vt:lpstr>Slide 7</vt:lpstr>
      <vt:lpstr>Slide 8</vt:lpstr>
      <vt:lpstr>Selamat Belajar!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MPLS SMA ISLAM GURAH</dc:title>
  <dc:creator>User</dc:creator>
  <cp:lastModifiedBy>User</cp:lastModifiedBy>
  <cp:revision>3</cp:revision>
  <dcterms:created xsi:type="dcterms:W3CDTF">2020-07-13T14:46:06Z</dcterms:created>
  <dcterms:modified xsi:type="dcterms:W3CDTF">2020-07-13T15:13:32Z</dcterms:modified>
</cp:coreProperties>
</file>